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8" r:id="rId2"/>
    <p:sldId id="274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0" autoAdjust="0"/>
    <p:restoredTop sz="70728" autoAdjust="0"/>
  </p:normalViewPr>
  <p:slideViewPr>
    <p:cSldViewPr snapToGrid="0">
      <p:cViewPr varScale="1">
        <p:scale>
          <a:sx n="48" d="100"/>
          <a:sy n="48" d="100"/>
        </p:scale>
        <p:origin x="118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68BD9-2129-417C-825E-15E0100EB421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06787-9F16-43C2-88F2-0455EF607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05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06787-9F16-43C2-88F2-0455EF607F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76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06787-9F16-43C2-88F2-0455EF607F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96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06787-9F16-43C2-88F2-0455EF607F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84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06787-9F16-43C2-88F2-0455EF607F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09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06787-9F16-43C2-88F2-0455EF607F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70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06787-9F16-43C2-88F2-0455EF607F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86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854E-AE76-238E-AB0A-E6F8CAADE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1DE402-AA8C-F3CF-5AF3-A6A6C3F9CE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488E9-1C60-6269-DE2B-CCF79560D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D3F00-F841-490D-8A6F-E74BCE2664B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8B9C5-E79F-B676-A3E1-48F640214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FBB8B-1CA9-72EC-5F94-F25AF7094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9658-21C1-408A-9EC6-1188E4B24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25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3486D-1271-89D5-8CB2-CFCE3F3C4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19EDF-CCE9-89B7-79A4-C4A0BB5CC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04033-91BA-B041-534C-3CA12A46A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D3F00-F841-490D-8A6F-E74BCE2664B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C8433-25F4-9152-B939-5722B218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1250E-3720-B8F3-9D23-3108BDE6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9658-21C1-408A-9EC6-1188E4B24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7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BD2D12-76C3-0A2F-E7EB-93805D85EE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1BFB7-63E8-6DC9-3FD7-D9A42C58A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2D088-B142-07A0-C345-6219C9350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D3F00-F841-490D-8A6F-E74BCE2664B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5D657-2F3F-63CF-81D9-B98AFF48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367B2-A983-6340-47D1-DD7D69FD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9658-21C1-408A-9EC6-1188E4B24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9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4D96E-DFD0-BC0D-82CD-94FC4243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A1285-CFFA-22E9-1CFB-D431BB8DB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CFD2B-E974-E9BF-D50E-5C0102F22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D3F00-F841-490D-8A6F-E74BCE2664B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B7227-9BFA-AD5C-24C5-48D8C5CB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97C1C-971A-E404-858A-A9C7B7573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9658-21C1-408A-9EC6-1188E4B24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92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55240-A328-4332-A79E-6ABDCB1E6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5B6BD-D2ED-6193-30AD-65209C802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C8EEA-914A-3E00-5422-1227FF3B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D3F00-F841-490D-8A6F-E74BCE2664B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5F23A-A377-29F0-E502-AD0BEEDF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AEAA2-AE70-1C00-3B9D-AE9D0EF93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9658-21C1-408A-9EC6-1188E4B24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66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2B3ED-5C20-7484-969B-6A293BFC2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5F875-A644-BC2A-C5A0-9E691277B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731F5-4710-C58F-3368-414D454E6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1E1A4-814A-3852-1F46-A9D8B52E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D3F00-F841-490D-8A6F-E74BCE2664B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B8C08-7659-A329-CD39-745F7F43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0CAE8-5271-114A-1CC2-A7B56D63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9658-21C1-408A-9EC6-1188E4B24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8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65A61-7E7E-AEA0-034A-326D93F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F4984-7E2F-011D-4384-F7CA85D1A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C9E4C-B03B-74C2-B123-B3E074F5A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79825F-45A3-3F76-CD45-D87F128820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4259F2-ADA8-FF0A-91AF-03B4E0C451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2E313-444D-E0D0-754F-F0CA08642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D3F00-F841-490D-8A6F-E74BCE2664B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C92163-7AFC-5243-B2B2-077165F2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3D1E-4400-E7F5-3DA7-96153B4A9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9658-21C1-408A-9EC6-1188E4B24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3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45FC3-7E11-BDC5-A146-B9FD2C1F0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3C6E3-BCE5-68F3-7C98-E525263BB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D3F00-F841-490D-8A6F-E74BCE2664B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2C1494-FF9C-966E-60FC-D6645666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0D715-4DD2-5924-BA23-6014AA1A1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9658-21C1-408A-9EC6-1188E4B24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3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9CF430-4E22-1059-66D0-E058C9246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D3F00-F841-490D-8A6F-E74BCE2664B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DF4B9-AFAC-1479-AF2D-CE7B55AED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D15A3-6E35-476B-66D2-1C9F4EAA6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9658-21C1-408A-9EC6-1188E4B24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62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8648-F292-342D-E834-1075E93CF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25A0A-292C-ACFB-14CC-EEFA1504D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A96FA-EE2A-744C-0B25-C50AE6B1D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1C95C-DD53-9AB5-0374-2F56075D5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D3F00-F841-490D-8A6F-E74BCE2664B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38393-476A-D5C6-E31F-A3350E774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50558-A65B-FBA2-3134-9C7BBC145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9658-21C1-408A-9EC6-1188E4B24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75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1663A-090D-EE24-10EB-FFAE64B42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58BD45-BFC0-6AD4-4617-CF46D2E30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4AF56-ABDB-A907-FE39-9A91BA291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B04C3-FEAF-B95A-0BE5-F2090559B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D3F00-F841-490D-8A6F-E74BCE2664B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9918A-8738-6D22-56BC-0ED06B241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4838E-A4F5-C0E2-8270-B4CC31FAA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9658-21C1-408A-9EC6-1188E4B24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8BBF45-694F-E395-DA67-F75CE7557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3473D-1D87-8673-B306-B8F849F3A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57DBE-80DD-2D2C-7342-A3F10E608A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D3F00-F841-490D-8A6F-E74BCE2664B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9EEC1-7682-0603-CB4A-DAB382A064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2B47E-6606-FC35-CB0F-B73CEFA2A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A9658-21C1-408A-9EC6-1188E4B24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32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119BFE-3B85-31F5-BA55-2ACAA364FF1B}"/>
              </a:ext>
            </a:extLst>
          </p:cNvPr>
          <p:cNvSpPr txBox="1">
            <a:spLocks/>
          </p:cNvSpPr>
          <p:nvPr/>
        </p:nvSpPr>
        <p:spPr>
          <a:xfrm>
            <a:off x="1196008" y="685800"/>
            <a:ext cx="9144000" cy="1661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GDP-I</a:t>
            </a:r>
            <a:br>
              <a:rPr lang="en-US" dirty="0"/>
            </a:br>
            <a:r>
              <a:rPr lang="en-US" b="1" dirty="0"/>
              <a:t>Final Presentation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7A43067-288E-9BB3-39CD-A55344887E5C}"/>
              </a:ext>
            </a:extLst>
          </p:cNvPr>
          <p:cNvSpPr txBox="1">
            <a:spLocks/>
          </p:cNvSpPr>
          <p:nvPr/>
        </p:nvSpPr>
        <p:spPr>
          <a:xfrm>
            <a:off x="1374913" y="3225835"/>
            <a:ext cx="9144000" cy="25701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Team Members:</a:t>
            </a:r>
          </a:p>
          <a:p>
            <a:r>
              <a:rPr lang="en-US"/>
              <a:t>Kopparthi Sai Dinesh, </a:t>
            </a:r>
          </a:p>
          <a:p>
            <a:r>
              <a:rPr lang="en-US"/>
              <a:t>Chepuri Tagore Charith, </a:t>
            </a:r>
          </a:p>
          <a:p>
            <a:r>
              <a:rPr lang="en-US"/>
              <a:t>Emani Aasrita,             </a:t>
            </a:r>
          </a:p>
          <a:p>
            <a:r>
              <a:rPr lang="en-US"/>
              <a:t>Dasari Vamshika,       </a:t>
            </a:r>
          </a:p>
          <a:p>
            <a:r>
              <a:rPr lang="en-US"/>
              <a:t>Maddela Tejaswi,      </a:t>
            </a:r>
          </a:p>
          <a:p>
            <a:r>
              <a:rPr lang="en-US"/>
              <a:t>Veldanda Sailaxmi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23275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DAAE33-7C87-DF81-4FB1-CA275AAB4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latin typeface="+mn-lt"/>
              </a:rPr>
              <a:t>Work Completed – System Architecture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2020C8-5E32-EC21-0C68-2FECA6938421}"/>
              </a:ext>
            </a:extLst>
          </p:cNvPr>
          <p:cNvCxnSpPr>
            <a:cxnSpLocks/>
          </p:cNvCxnSpPr>
          <p:nvPr/>
        </p:nvCxnSpPr>
        <p:spPr>
          <a:xfrm flipV="1">
            <a:off x="3677255" y="2953426"/>
            <a:ext cx="1484464" cy="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8" descr="A screen shot of a cellphone&#10;&#10;Description automatically generated">
            <a:extLst>
              <a:ext uri="{FF2B5EF4-FFF2-40B4-BE49-F238E27FC236}">
                <a16:creationId xmlns:a16="http://schemas.microsoft.com/office/drawing/2014/main" id="{FAA86929-0680-5B74-CEC3-D0AB40430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09" y="2194919"/>
            <a:ext cx="1240949" cy="1059815"/>
          </a:xfr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7DB9772-1559-23C1-FC54-C24110154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33" y="2194919"/>
            <a:ext cx="769067" cy="10598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07FEDA-AD97-CC3E-A86D-528D9CE9163D}"/>
              </a:ext>
            </a:extLst>
          </p:cNvPr>
          <p:cNvCxnSpPr>
            <a:cxnSpLocks/>
          </p:cNvCxnSpPr>
          <p:nvPr/>
        </p:nvCxnSpPr>
        <p:spPr>
          <a:xfrm flipV="1">
            <a:off x="6261211" y="2714823"/>
            <a:ext cx="1484464" cy="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926E49D-CA37-4B56-0073-E892C97DF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886" y="2194920"/>
            <a:ext cx="769067" cy="105981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EDDE78-E67C-B097-D019-C05D202431F9}"/>
              </a:ext>
            </a:extLst>
          </p:cNvPr>
          <p:cNvCxnSpPr>
            <a:cxnSpLocks/>
          </p:cNvCxnSpPr>
          <p:nvPr/>
        </p:nvCxnSpPr>
        <p:spPr>
          <a:xfrm>
            <a:off x="2907696" y="3429000"/>
            <a:ext cx="0" cy="8585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white cell phone with a blue screen and green and red rectangles&#10;&#10;Description automatically generated">
            <a:extLst>
              <a:ext uri="{FF2B5EF4-FFF2-40B4-BE49-F238E27FC236}">
                <a16:creationId xmlns:a16="http://schemas.microsoft.com/office/drawing/2014/main" id="{CC8ED6CB-43C2-A7C8-69AC-DF4BFAF9FD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06" y="4525314"/>
            <a:ext cx="1240949" cy="1059816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0DDC952-C6C9-A2B7-DFF6-90FF5A46E2D6}"/>
              </a:ext>
            </a:extLst>
          </p:cNvPr>
          <p:cNvCxnSpPr>
            <a:cxnSpLocks/>
          </p:cNvCxnSpPr>
          <p:nvPr/>
        </p:nvCxnSpPr>
        <p:spPr>
          <a:xfrm flipV="1">
            <a:off x="3538327" y="3254733"/>
            <a:ext cx="2034212" cy="1800489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1D2FDF-C412-D786-95FA-35FD9F57AF93}"/>
              </a:ext>
            </a:extLst>
          </p:cNvPr>
          <p:cNvCxnSpPr>
            <a:cxnSpLocks/>
          </p:cNvCxnSpPr>
          <p:nvPr/>
        </p:nvCxnSpPr>
        <p:spPr>
          <a:xfrm flipH="1" flipV="1">
            <a:off x="3677255" y="2714824"/>
            <a:ext cx="1484464" cy="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8E34DA-30F4-62B0-82A0-E9F59715E207}"/>
              </a:ext>
            </a:extLst>
          </p:cNvPr>
          <p:cNvCxnSpPr>
            <a:cxnSpLocks/>
          </p:cNvCxnSpPr>
          <p:nvPr/>
        </p:nvCxnSpPr>
        <p:spPr>
          <a:xfrm flipH="1" flipV="1">
            <a:off x="6261211" y="2953426"/>
            <a:ext cx="1484464" cy="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2BCFB3-1A70-4E1B-316F-75C70256DE7A}"/>
              </a:ext>
            </a:extLst>
          </p:cNvPr>
          <p:cNvCxnSpPr>
            <a:cxnSpLocks/>
          </p:cNvCxnSpPr>
          <p:nvPr/>
        </p:nvCxnSpPr>
        <p:spPr>
          <a:xfrm flipV="1">
            <a:off x="3258879" y="3429000"/>
            <a:ext cx="0" cy="8585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B1DC359-28EC-25FB-9711-B8C3BF1D3D0F}"/>
              </a:ext>
            </a:extLst>
          </p:cNvPr>
          <p:cNvCxnSpPr/>
          <p:nvPr/>
        </p:nvCxnSpPr>
        <p:spPr>
          <a:xfrm rot="10800000" flipV="1">
            <a:off x="3538328" y="3254733"/>
            <a:ext cx="2392463" cy="2088544"/>
          </a:xfrm>
          <a:prstGeom prst="bentConnector3">
            <a:avLst>
              <a:gd name="adj1" fmla="val 14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C50B41E-60CC-8EF1-E73D-F11B0DC42DA8}"/>
              </a:ext>
            </a:extLst>
          </p:cNvPr>
          <p:cNvSpPr/>
          <p:nvPr/>
        </p:nvSpPr>
        <p:spPr>
          <a:xfrm>
            <a:off x="2325757" y="1739348"/>
            <a:ext cx="1549557" cy="4196994"/>
          </a:xfrm>
          <a:prstGeom prst="rect">
            <a:avLst/>
          </a:prstGeo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F8EE93-622A-3117-36E0-F6C68EABED36}"/>
              </a:ext>
            </a:extLst>
          </p:cNvPr>
          <p:cNvSpPr/>
          <p:nvPr/>
        </p:nvSpPr>
        <p:spPr>
          <a:xfrm>
            <a:off x="4876800" y="1739348"/>
            <a:ext cx="4027714" cy="16896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9ED7B-5FB0-99A3-4112-E490E703EC97}"/>
              </a:ext>
            </a:extLst>
          </p:cNvPr>
          <p:cNvSpPr txBox="1"/>
          <p:nvPr/>
        </p:nvSpPr>
        <p:spPr>
          <a:xfrm>
            <a:off x="2547257" y="1417189"/>
            <a:ext cx="105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833FE-466B-3CB3-CA0D-AD85A32C65F6}"/>
              </a:ext>
            </a:extLst>
          </p:cNvPr>
          <p:cNvSpPr txBox="1"/>
          <p:nvPr/>
        </p:nvSpPr>
        <p:spPr>
          <a:xfrm>
            <a:off x="6383509" y="1417189"/>
            <a:ext cx="1014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Backend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55724B-AD59-0D98-96E0-79B1CF24C102}"/>
              </a:ext>
            </a:extLst>
          </p:cNvPr>
          <p:cNvSpPr txBox="1"/>
          <p:nvPr/>
        </p:nvSpPr>
        <p:spPr>
          <a:xfrm>
            <a:off x="2570763" y="1976981"/>
            <a:ext cx="1059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Authentication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E19B2D-571C-495C-ADD9-2468AF0E28CB}"/>
              </a:ext>
            </a:extLst>
          </p:cNvPr>
          <p:cNvSpPr txBox="1"/>
          <p:nvPr/>
        </p:nvSpPr>
        <p:spPr>
          <a:xfrm>
            <a:off x="5413070" y="2064113"/>
            <a:ext cx="574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Server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9A19E1-472D-37A1-C429-58A81BA2F93C}"/>
              </a:ext>
            </a:extLst>
          </p:cNvPr>
          <p:cNvSpPr txBox="1"/>
          <p:nvPr/>
        </p:nvSpPr>
        <p:spPr>
          <a:xfrm>
            <a:off x="7910885" y="1978030"/>
            <a:ext cx="769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Database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E8CC20-742A-5299-DB39-695798E9372F}"/>
              </a:ext>
            </a:extLst>
          </p:cNvPr>
          <p:cNvSpPr txBox="1"/>
          <p:nvPr/>
        </p:nvSpPr>
        <p:spPr>
          <a:xfrm>
            <a:off x="2570763" y="5558100"/>
            <a:ext cx="1005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User Interface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D6BB4C-0B79-0FE2-78B6-5BE2AF32AF27}"/>
              </a:ext>
            </a:extLst>
          </p:cNvPr>
          <p:cNvSpPr txBox="1"/>
          <p:nvPr/>
        </p:nvSpPr>
        <p:spPr>
          <a:xfrm>
            <a:off x="10887959" y="6438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16392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0C47A1-3AD2-8702-ADA3-5D59C85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sz="4400" b="1" dirty="0">
                <a:latin typeface="+mn-lt"/>
              </a:rPr>
              <a:t>Work Completed – System Architecture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4DA3FB-D13D-158E-8EDC-9190C5F89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Proposed Tools and Technologies: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/>
              <a:t>User Authentication:</a:t>
            </a:r>
          </a:p>
          <a:p>
            <a:pPr lvl="1"/>
            <a:r>
              <a:rPr lang="en-US" sz="1800" b="1" dirty="0"/>
              <a:t>Firebase Authentication: </a:t>
            </a:r>
            <a:r>
              <a:rPr lang="en-US" sz="1800" dirty="0"/>
              <a:t>A popular authentication service by Google that provides secure user sign-ins.</a:t>
            </a:r>
            <a:endParaRPr lang="en-US" sz="1800" b="1" dirty="0"/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User Interface:</a:t>
            </a:r>
          </a:p>
          <a:p>
            <a:pPr lvl="1"/>
            <a:r>
              <a:rPr lang="en-US" sz="1800" b="1" dirty="0"/>
              <a:t>XML Layout: </a:t>
            </a:r>
            <a:r>
              <a:rPr lang="en-US" sz="1800" dirty="0"/>
              <a:t>To define the structure and appearance of UI components within Android app screens.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Server:</a:t>
            </a:r>
          </a:p>
          <a:p>
            <a:pPr lvl="1"/>
            <a:r>
              <a:rPr lang="en-US" sz="1800" b="1" dirty="0"/>
              <a:t>Node.js: </a:t>
            </a:r>
            <a:r>
              <a:rPr lang="en-US" sz="1800" dirty="0"/>
              <a:t>Backend frameworks for server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Database:</a:t>
            </a:r>
          </a:p>
          <a:p>
            <a:pPr lvl="1"/>
            <a:r>
              <a:rPr lang="en-US" sz="1800" b="1" dirty="0"/>
              <a:t>Firebase Realtime Database, Firebase </a:t>
            </a:r>
            <a:r>
              <a:rPr lang="en-US" sz="1800" b="1" dirty="0" err="1"/>
              <a:t>Firestore</a:t>
            </a:r>
            <a:r>
              <a:rPr lang="en-US" sz="18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Data Parsing:</a:t>
            </a:r>
          </a:p>
          <a:p>
            <a:pPr lvl="1"/>
            <a:r>
              <a:rPr lang="en-US" sz="1800" b="1" dirty="0"/>
              <a:t>Java: </a:t>
            </a:r>
            <a:r>
              <a:rPr lang="en-US" sz="1800" dirty="0"/>
              <a:t>CSV parsing using libraries like Apache Commons CSV.</a:t>
            </a:r>
            <a:endParaRPr lang="en-US" sz="1800" b="1" dirty="0"/>
          </a:p>
          <a:p>
            <a:pPr lvl="1"/>
            <a:r>
              <a:rPr lang="en-US" sz="1800" b="1" dirty="0"/>
              <a:t>Python: </a:t>
            </a:r>
            <a:r>
              <a:rPr lang="en-US" sz="1800" dirty="0"/>
              <a:t> Built-in ‘csv’ module.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4D05F2-E828-220F-1DE1-C57F4A7EE22F}"/>
              </a:ext>
            </a:extLst>
          </p:cNvPr>
          <p:cNvSpPr txBox="1"/>
          <p:nvPr/>
        </p:nvSpPr>
        <p:spPr>
          <a:xfrm>
            <a:off x="10887959" y="6438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27814723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9A7614-79EE-EFF3-8BAA-CC1F480F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997"/>
            <a:ext cx="10515600" cy="832079"/>
          </a:xfrm>
        </p:spPr>
        <p:txBody>
          <a:bodyPr>
            <a:normAutofit/>
          </a:bodyPr>
          <a:lstStyle/>
          <a:p>
            <a:r>
              <a:rPr lang="en-US" b="1" dirty="0"/>
              <a:t>Work Completed – Login Layout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2828A9-45A5-5246-23A6-A61BDADA0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3876" y="2190686"/>
            <a:ext cx="7824247" cy="4402317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4C631E-BB2F-D703-E2A3-F1B8DDEDF856}"/>
              </a:ext>
            </a:extLst>
          </p:cNvPr>
          <p:cNvCxnSpPr/>
          <p:nvPr/>
        </p:nvCxnSpPr>
        <p:spPr>
          <a:xfrm flipH="1">
            <a:off x="1674828" y="4462545"/>
            <a:ext cx="110293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A942D79-0405-03B0-6DE0-85431AE8E2BD}"/>
              </a:ext>
            </a:extLst>
          </p:cNvPr>
          <p:cNvSpPr txBox="1"/>
          <p:nvPr/>
        </p:nvSpPr>
        <p:spPr>
          <a:xfrm>
            <a:off x="143210" y="4277879"/>
            <a:ext cx="1531618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XML code for the login screen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F3AD80-0927-34EA-5A35-6A40645B22BC}"/>
              </a:ext>
            </a:extLst>
          </p:cNvPr>
          <p:cNvCxnSpPr>
            <a:cxnSpLocks/>
          </p:cNvCxnSpPr>
          <p:nvPr/>
        </p:nvCxnSpPr>
        <p:spPr>
          <a:xfrm>
            <a:off x="8424970" y="4047059"/>
            <a:ext cx="209220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81FB7DC-D125-E960-D041-430A03B9DD9E}"/>
              </a:ext>
            </a:extLst>
          </p:cNvPr>
          <p:cNvSpPr txBox="1"/>
          <p:nvPr/>
        </p:nvSpPr>
        <p:spPr>
          <a:xfrm>
            <a:off x="10544665" y="3542371"/>
            <a:ext cx="1536569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Design View for the Login Screen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F0054-18C7-4154-7DA4-D81AB88DCD0B}"/>
              </a:ext>
            </a:extLst>
          </p:cNvPr>
          <p:cNvSpPr txBox="1"/>
          <p:nvPr/>
        </p:nvSpPr>
        <p:spPr>
          <a:xfrm>
            <a:off x="1674828" y="1544355"/>
            <a:ext cx="7824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Creation of constrained XML layout for login screen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82BDBD-DA23-F47F-C122-454BCB829546}"/>
              </a:ext>
            </a:extLst>
          </p:cNvPr>
          <p:cNvSpPr txBox="1"/>
          <p:nvPr/>
        </p:nvSpPr>
        <p:spPr>
          <a:xfrm>
            <a:off x="10887959" y="64385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95407574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0AA424-D92B-AB24-1A53-C697703D7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Work Completed – Java Implementation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A38593-944A-2E61-9BF3-4FDC5350C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Code to initiate Navigation from Login screen to Departments Screen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265E0-404C-B993-8C02-3EB2CE77D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424" y="2450969"/>
            <a:ext cx="8066551" cy="39690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5E1188-D83A-75EA-ADDD-75212BC89315}"/>
              </a:ext>
            </a:extLst>
          </p:cNvPr>
          <p:cNvSpPr txBox="1"/>
          <p:nvPr/>
        </p:nvSpPr>
        <p:spPr>
          <a:xfrm>
            <a:off x="10887959" y="64385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96142080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26E38F8-4815-5456-F33B-96C08FEC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14" y="2005389"/>
            <a:ext cx="7769013" cy="43700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226875-51DB-1C6F-8349-2566E6A905AA}"/>
              </a:ext>
            </a:extLst>
          </p:cNvPr>
          <p:cNvSpPr txBox="1"/>
          <p:nvPr/>
        </p:nvSpPr>
        <p:spPr>
          <a:xfrm>
            <a:off x="9242601" y="3451759"/>
            <a:ext cx="2462910" cy="14773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Design view with embedded scroll view and each buttons embedded inside a card view widget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110DC8-E0A3-3CD0-12CB-E5FAD704F8FA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484921" y="4190423"/>
            <a:ext cx="17576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401C2D3D-E629-299A-BB43-13E0B1E38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b="1" dirty="0"/>
              <a:t>Work Completed – XML Layout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58380-5DB4-160C-2D39-BDD7BD7667C9}"/>
              </a:ext>
            </a:extLst>
          </p:cNvPr>
          <p:cNvSpPr txBox="1"/>
          <p:nvPr/>
        </p:nvSpPr>
        <p:spPr>
          <a:xfrm>
            <a:off x="1314414" y="1352972"/>
            <a:ext cx="6896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XML Code for the department screen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D4E01D-621D-D78E-D6F4-53D3F1135244}"/>
              </a:ext>
            </a:extLst>
          </p:cNvPr>
          <p:cNvSpPr txBox="1"/>
          <p:nvPr/>
        </p:nvSpPr>
        <p:spPr>
          <a:xfrm>
            <a:off x="10887959" y="64385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8616170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5FF7F-0AD5-FBF6-1B68-98062ACC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A27D2-4FEF-EB99-7818-D4906DC2D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Kopparthi Sai Dinesh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Developing designs for both the departments and programs screens.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Conducting research pertaining to the establishment of a development environment.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Setting</a:t>
            </a:r>
            <a:r>
              <a:rPr lang="en-US" sz="2000" baseline="0" dirty="0"/>
              <a:t> up of git repository and implementing required branch settings.</a:t>
            </a:r>
          </a:p>
          <a:p>
            <a:pPr lvl="1"/>
            <a:r>
              <a:rPr lang="en-US" sz="2000" dirty="0"/>
              <a:t>Installed tools required for application development and integrated project with GitHub. Research into Firebase for database.</a:t>
            </a:r>
          </a:p>
          <a:p>
            <a:pPr lvl="1"/>
            <a:r>
              <a:rPr lang="en-US" sz="2000" dirty="0"/>
              <a:t>Creation of XML layout for login screen.</a:t>
            </a:r>
          </a:p>
          <a:p>
            <a:pPr lvl="1"/>
            <a:r>
              <a:rPr lang="en-US" sz="2000" dirty="0"/>
              <a:t>Java Code for navigation – login to departments. Research into tools and technologies for project</a:t>
            </a:r>
          </a:p>
          <a:p>
            <a:pPr lvl="1"/>
            <a:r>
              <a:rPr lang="en-US" sz="2000" dirty="0"/>
              <a:t>Implementing card view widget in the XML Layout</a:t>
            </a:r>
            <a:endParaRPr lang="en-US" sz="20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Chepuri Tagore Charith</a:t>
            </a:r>
            <a:endParaRPr lang="en-US" sz="24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Compiling the design elements for the departments screen to finalize the wireframe.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Designing the navigation structure for the wireframes.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Research into tools</a:t>
            </a:r>
            <a:r>
              <a:rPr lang="en-US" sz="2000" baseline="0" dirty="0"/>
              <a:t> and technologies and develop environment.</a:t>
            </a:r>
          </a:p>
          <a:p>
            <a:pPr lvl="1"/>
            <a:r>
              <a:rPr lang="en-US" sz="2000" dirty="0"/>
              <a:t>Installed tools required for application development and integrated project with GitHub</a:t>
            </a:r>
          </a:p>
          <a:p>
            <a:pPr lvl="1"/>
            <a:r>
              <a:rPr lang="en-US" sz="2000" dirty="0"/>
              <a:t>Java Code for navigation – login to departments</a:t>
            </a:r>
          </a:p>
          <a:p>
            <a:pPr lvl="1"/>
            <a:r>
              <a:rPr lang="en-US" sz="2000" dirty="0"/>
              <a:t>Creation of XML layout for login screen.</a:t>
            </a:r>
          </a:p>
          <a:p>
            <a:pPr lvl="1"/>
            <a:r>
              <a:rPr lang="en-US" sz="2000" dirty="0"/>
              <a:t>Implementing card view widget in the XML Layout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AA642-8695-A8D3-E00C-BB5FCF08AFC0}"/>
              </a:ext>
            </a:extLst>
          </p:cNvPr>
          <p:cNvSpPr txBox="1"/>
          <p:nvPr/>
        </p:nvSpPr>
        <p:spPr>
          <a:xfrm>
            <a:off x="10887959" y="64385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5807772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54BE-114B-A91B-551E-4A1BA12E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48E09-41DB-4225-4B20-6BBE75150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400" b="1" dirty="0">
                <a:solidFill>
                  <a:schemeClr val="tx1"/>
                </a:solidFill>
              </a:rPr>
              <a:t>Veldanda Sailaxmi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dirty="0"/>
              <a:t>Collecting data pertaining to the departments and programs at Northwest Missouri State University and storing it in an Excel file.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dirty="0"/>
              <a:t>Designing and compiling the elements for the courses screen to finalize the wireframe.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dirty="0"/>
              <a:t>Defining</a:t>
            </a:r>
            <a:r>
              <a:rPr lang="en-US" baseline="0" dirty="0"/>
              <a:t> the system architecture for the application.</a:t>
            </a:r>
          </a:p>
          <a:p>
            <a:pPr lvl="1" indent="-342900"/>
            <a:r>
              <a:rPr lang="en-US" dirty="0"/>
              <a:t>Installed tools required for application development and integrated project with GitHub</a:t>
            </a:r>
          </a:p>
          <a:p>
            <a:pPr lvl="1" indent="-342900"/>
            <a:r>
              <a:rPr lang="en-US" dirty="0"/>
              <a:t>Identifying the configuration issues within the project and creating a new project with suitable configurations. </a:t>
            </a:r>
          </a:p>
          <a:p>
            <a:pPr lvl="1" indent="-342900"/>
            <a:r>
              <a:rPr lang="en-US" dirty="0"/>
              <a:t>Java Code for navigation – login to departments</a:t>
            </a:r>
          </a:p>
          <a:p>
            <a:pPr lvl="1" indent="-342900"/>
            <a:r>
              <a:rPr lang="en-US" dirty="0"/>
              <a:t>Implementing Scroll view in the XML Layout</a:t>
            </a:r>
          </a:p>
          <a:p>
            <a:pPr marL="0" indent="0">
              <a:buNone/>
            </a:pPr>
            <a:endParaRPr lang="en-US" sz="2400" b="1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 startAt="4"/>
            </a:pPr>
            <a:r>
              <a:rPr lang="en-US" sz="2400" b="1" dirty="0">
                <a:solidFill>
                  <a:schemeClr val="tx1"/>
                </a:solidFill>
              </a:rPr>
              <a:t>Emani Aasrita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sz="2200" dirty="0"/>
              <a:t>Designing and implementing the wireframe for the application's login screen.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sz="2200" dirty="0"/>
              <a:t>Assembling the design elements for the program screen and courses screen.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sz="2200" dirty="0"/>
              <a:t>Defining</a:t>
            </a:r>
            <a:r>
              <a:rPr lang="en-US" sz="2200" baseline="0" dirty="0"/>
              <a:t> the system architecture for the application.</a:t>
            </a:r>
          </a:p>
          <a:p>
            <a:pPr marL="914400" lvl="1" indent="-514350"/>
            <a:r>
              <a:rPr lang="en-US" sz="2200" dirty="0"/>
              <a:t>Installed tools required for application development and integrated project with GitHub</a:t>
            </a:r>
          </a:p>
          <a:p>
            <a:pPr marL="914400" lvl="1" indent="-514350"/>
            <a:r>
              <a:rPr lang="en-US" sz="2200" dirty="0"/>
              <a:t>Identifying the configuration issues within the project and creating a new project with suitable configurations. </a:t>
            </a:r>
          </a:p>
          <a:p>
            <a:pPr marL="914400" lvl="1" indent="-514350"/>
            <a:r>
              <a:rPr lang="en-US" sz="2200" dirty="0"/>
              <a:t>Creating XML Layout for departments Screen</a:t>
            </a:r>
          </a:p>
          <a:p>
            <a:pPr marL="914400" lvl="1" indent="-514350"/>
            <a:r>
              <a:rPr lang="en-US" sz="2200" dirty="0"/>
              <a:t>Adding and customizing buttons in the XML Layout</a:t>
            </a:r>
          </a:p>
          <a:p>
            <a:pPr marL="400050" lvl="1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04D36A-04BE-E853-045B-E2AD8ADC0591}"/>
              </a:ext>
            </a:extLst>
          </p:cNvPr>
          <p:cNvSpPr txBox="1"/>
          <p:nvPr/>
        </p:nvSpPr>
        <p:spPr>
          <a:xfrm>
            <a:off x="10887959" y="64385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7761622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D2B5D-7735-1460-50BF-9A094D16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587CD-4F22-E2CC-07C3-5A96190BD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400" b="1" dirty="0">
                <a:solidFill>
                  <a:schemeClr val="tx1"/>
                </a:solidFill>
              </a:rPr>
              <a:t>Dasari Vamshika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Compiling the design elements for the programs screen to finalize the wireframe.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Designing the navigation structure for the wireframes.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Research</a:t>
            </a:r>
            <a:r>
              <a:rPr lang="en-US" sz="2000" baseline="0" dirty="0"/>
              <a:t> into tools and technologies for the application.</a:t>
            </a:r>
          </a:p>
          <a:p>
            <a:pPr marL="914400" lvl="1" indent="-514350"/>
            <a:r>
              <a:rPr lang="en-US" sz="2000" dirty="0"/>
              <a:t>Installed tools required for application development and integrated project with GitHub</a:t>
            </a:r>
          </a:p>
          <a:p>
            <a:pPr marL="914400" lvl="1" indent="-514350"/>
            <a:r>
              <a:rPr lang="en-US" sz="2000" dirty="0"/>
              <a:t>Going through the firebase documentation to integrate the firebase project to android project.</a:t>
            </a:r>
          </a:p>
          <a:p>
            <a:pPr marL="914400" lvl="1" indent="-514350"/>
            <a:r>
              <a:rPr lang="en-US" sz="2000" dirty="0"/>
              <a:t>Creating XML Layout for departments Screen</a:t>
            </a:r>
          </a:p>
          <a:p>
            <a:pPr marL="914400" lvl="1" indent="-514350"/>
            <a:r>
              <a:rPr lang="en-US" sz="2000" dirty="0"/>
              <a:t>Adding and customizing buttons in the XML Layout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sz="2400" b="1" dirty="0">
                <a:solidFill>
                  <a:schemeClr val="tx1"/>
                </a:solidFill>
              </a:rPr>
              <a:t>Maddela Tejaswi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Collecting data pertaining to the departments and programs at Northwest Missouri State University and storing it in an Excel file.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Assembling the design elements for the program screen and courses screen.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Research</a:t>
            </a:r>
            <a:r>
              <a:rPr lang="en-US" sz="2000" baseline="0" dirty="0"/>
              <a:t> into tools and technologies for the application.</a:t>
            </a:r>
          </a:p>
          <a:p>
            <a:pPr marL="914400" lvl="1" indent="-514350"/>
            <a:r>
              <a:rPr lang="en-US" sz="2000" dirty="0"/>
              <a:t>Installed tools required for application development and integrated project with GitHub</a:t>
            </a:r>
          </a:p>
          <a:p>
            <a:pPr marL="914400" lvl="1" indent="-514350"/>
            <a:r>
              <a:rPr lang="en-US" sz="2000" dirty="0"/>
              <a:t>Going through the firebase documentation to integrate the firebase project to android project.</a:t>
            </a:r>
          </a:p>
          <a:p>
            <a:pPr marL="914400" lvl="1" indent="-514350"/>
            <a:r>
              <a:rPr lang="en-US" sz="2000" dirty="0"/>
              <a:t>Creating XML Layout for departments Screen</a:t>
            </a:r>
          </a:p>
          <a:p>
            <a:pPr marL="914400" lvl="1" indent="-514350"/>
            <a:r>
              <a:rPr lang="en-US" sz="2000" dirty="0"/>
              <a:t>Implementing Scroll view in the XML Layout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0BA251-77B8-DECD-ACC0-7C99E2DF8AD7}"/>
              </a:ext>
            </a:extLst>
          </p:cNvPr>
          <p:cNvSpPr txBox="1"/>
          <p:nvPr/>
        </p:nvSpPr>
        <p:spPr>
          <a:xfrm>
            <a:off x="10887959" y="64385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30304555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57AC6A-EFF7-D2DE-6E5C-1963F5EB1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041" y="259927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2881193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D7C33B-8CC7-9DCC-47D8-2C3926F0C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1097722"/>
          </a:xfrm>
        </p:spPr>
        <p:txBody>
          <a:bodyPr anchor="b">
            <a:normAutofit/>
          </a:bodyPr>
          <a:lstStyle/>
          <a:p>
            <a:pPr algn="ctr"/>
            <a:r>
              <a:rPr lang="en-US" b="1" dirty="0"/>
              <a:t>Contents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BE38E3-F765-69AE-41EC-ACA523805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53768"/>
            <a:ext cx="11260318" cy="4435567"/>
          </a:xfrm>
        </p:spPr>
        <p:txBody>
          <a:bodyPr anchor="t">
            <a:normAutofit/>
          </a:bodyPr>
          <a:lstStyle/>
          <a:p>
            <a:pPr marL="2286000" lvl="5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342900" lvl="3" indent="-3429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Work Completed</a:t>
            </a:r>
          </a:p>
          <a:p>
            <a:pPr marL="800100" lvl="4" indent="-342900">
              <a:buClr>
                <a:schemeClr val="tx1"/>
              </a:buClr>
              <a:buSzPct val="100000"/>
            </a:pPr>
            <a:r>
              <a:rPr lang="en-US" sz="1600" dirty="0"/>
              <a:t>Requirement Gathering</a:t>
            </a:r>
            <a:endParaRPr lang="en-US" sz="1600" dirty="0">
              <a:solidFill>
                <a:schemeClr val="tx1"/>
              </a:solidFill>
            </a:endParaRPr>
          </a:p>
          <a:p>
            <a:pPr marL="800100" lvl="4" indent="-342900">
              <a:buClr>
                <a:schemeClr val="tx1"/>
              </a:buClr>
              <a:buSzPct val="100000"/>
            </a:pPr>
            <a:r>
              <a:rPr lang="en-US" sz="1600" dirty="0">
                <a:solidFill>
                  <a:schemeClr val="tx1"/>
                </a:solidFill>
              </a:rPr>
              <a:t>Defining Scope and Objectives</a:t>
            </a:r>
          </a:p>
          <a:p>
            <a:pPr marL="800100" lvl="4" indent="-342900">
              <a:buClr>
                <a:schemeClr val="tx1"/>
              </a:buClr>
              <a:buSzPct val="100000"/>
            </a:pPr>
            <a:r>
              <a:rPr lang="en-US" sz="1600" dirty="0">
                <a:solidFill>
                  <a:schemeClr val="tx1"/>
                </a:solidFill>
              </a:rPr>
              <a:t>Wireframes Design and Creation</a:t>
            </a:r>
          </a:p>
          <a:p>
            <a:pPr marL="800100" lvl="4" indent="-342900">
              <a:buClr>
                <a:schemeClr val="tx1"/>
              </a:buClr>
              <a:buSzPct val="100000"/>
            </a:pPr>
            <a:r>
              <a:rPr lang="en-US" sz="1600" dirty="0">
                <a:solidFill>
                  <a:schemeClr val="tx1"/>
                </a:solidFill>
              </a:rPr>
              <a:t>Navigation for Wireframes </a:t>
            </a:r>
            <a:endParaRPr lang="en-US" sz="1600" dirty="0"/>
          </a:p>
          <a:p>
            <a:pPr marL="800100" lvl="4" indent="-342900">
              <a:buClr>
                <a:schemeClr val="tx1"/>
              </a:buClr>
              <a:buSzPct val="100000"/>
            </a:pPr>
            <a:r>
              <a:rPr lang="en-US" sz="1600" dirty="0">
                <a:solidFill>
                  <a:schemeClr val="tx1"/>
                </a:solidFill>
              </a:rPr>
              <a:t>Research into Development Environment Setup</a:t>
            </a:r>
          </a:p>
          <a:p>
            <a:pPr marL="800100" lvl="4" indent="-342900">
              <a:buClr>
                <a:schemeClr val="tx1"/>
              </a:buClr>
              <a:buSzPct val="100000"/>
            </a:pPr>
            <a:r>
              <a:rPr lang="en-US" sz="1600" dirty="0">
                <a:solidFill>
                  <a:schemeClr val="tx1"/>
                </a:solidFill>
              </a:rPr>
              <a:t>Defining System Architecture</a:t>
            </a:r>
          </a:p>
          <a:p>
            <a:pPr marL="800100" lvl="4" indent="-342900">
              <a:buClr>
                <a:schemeClr val="tx1"/>
              </a:buClr>
              <a:buSzPct val="100000"/>
            </a:pPr>
            <a:r>
              <a:rPr lang="en-US" sz="1600" dirty="0"/>
              <a:t>XML Layout for Login Screen</a:t>
            </a:r>
          </a:p>
          <a:p>
            <a:pPr marL="800100" lvl="4" indent="-342900">
              <a:buClr>
                <a:schemeClr val="tx1"/>
              </a:buClr>
              <a:buSzPct val="100000"/>
            </a:pPr>
            <a:r>
              <a:rPr lang="en-US" sz="1600" dirty="0"/>
              <a:t>Java Implementation for Login Screen</a:t>
            </a:r>
          </a:p>
          <a:p>
            <a:pPr marL="800100" lvl="4" indent="-342900">
              <a:buClr>
                <a:schemeClr val="tx1"/>
              </a:buClr>
              <a:buSzPct val="100000"/>
            </a:pPr>
            <a:r>
              <a:rPr lang="en-US" sz="1600" dirty="0"/>
              <a:t>XML Layout for Departments Screen</a:t>
            </a:r>
            <a:endParaRPr lang="en-US" sz="2400" dirty="0">
              <a:solidFill>
                <a:schemeClr val="tx1"/>
              </a:solidFill>
            </a:endParaRPr>
          </a:p>
          <a:p>
            <a:pPr marL="342900" lvl="3" indent="-3429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400" dirty="0"/>
              <a:t> Contribution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82451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0ACF364-0DD9-0605-6612-84CDBC023A18}"/>
              </a:ext>
            </a:extLst>
          </p:cNvPr>
          <p:cNvSpPr txBox="1">
            <a:spLocks/>
          </p:cNvSpPr>
          <p:nvPr/>
        </p:nvSpPr>
        <p:spPr>
          <a:xfrm>
            <a:off x="609600" y="349594"/>
            <a:ext cx="10972800" cy="11151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latin typeface="+mn-lt"/>
              </a:rPr>
              <a:t>Work Completed – Requirement Gathering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224F0FB-4E7A-5AF8-8B21-BF72315BE944}"/>
              </a:ext>
            </a:extLst>
          </p:cNvPr>
          <p:cNvSpPr txBox="1">
            <a:spLocks/>
          </p:cNvSpPr>
          <p:nvPr/>
        </p:nvSpPr>
        <p:spPr>
          <a:xfrm>
            <a:off x="609600" y="1593129"/>
            <a:ext cx="10972800" cy="5144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Develop a user-friendly institutional Android Application with the following components:</a:t>
            </a:r>
          </a:p>
          <a:p>
            <a:pPr marL="800100" lvl="1" indent="-342900" algn="l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Login screen</a:t>
            </a:r>
          </a:p>
          <a:p>
            <a:pPr marL="800100" lvl="1" indent="-342900" algn="l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Department Screen</a:t>
            </a:r>
          </a:p>
          <a:p>
            <a:pPr marL="800100" lvl="1" indent="-342900" algn="l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Programs Screen</a:t>
            </a:r>
          </a:p>
          <a:p>
            <a:pPr marL="800100" lvl="1" indent="-342900" algn="l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Course Screen</a:t>
            </a:r>
          </a:p>
          <a:p>
            <a:pPr marL="800100" lvl="1" indent="-342900" algn="l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Assignment Screen</a:t>
            </a:r>
          </a:p>
          <a:p>
            <a:pPr marL="800100" lvl="1" indent="-342900" algn="l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Student Dashboard Screen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Program that manipulates data in multiple CSV files to create a single CSV that stores relevant data.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Based on the role of person (Administrator, Instructor) who sign-in into the application, the data being displayed in the application needs to be changed.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63EB6E-B215-E40E-D20C-D3C379C558C9}"/>
              </a:ext>
            </a:extLst>
          </p:cNvPr>
          <p:cNvSpPr txBox="1"/>
          <p:nvPr/>
        </p:nvSpPr>
        <p:spPr>
          <a:xfrm>
            <a:off x="10887959" y="6438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8038598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3668CB-37F2-60BA-F8A6-01B610ACA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latin typeface="+mn-lt"/>
              </a:rPr>
              <a:t>Work Completed – Defining Scope and Objectives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2BAAAF-7221-8471-9432-4A806A18F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400050" lvl="1" indent="0">
              <a:buNone/>
            </a:pPr>
            <a:r>
              <a:rPr lang="en-US" dirty="0"/>
              <a:t>Weekly objectives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2000" dirty="0"/>
              <a:t>Week 1 - 2 : Requirement gathering, defining scope and objectives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2000" dirty="0"/>
              <a:t>Week 3 - 5: Wireframes Design and Creation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2000" dirty="0"/>
              <a:t>Week </a:t>
            </a:r>
            <a:r>
              <a:rPr lang="en-US" dirty="0"/>
              <a:t>6</a:t>
            </a:r>
            <a:r>
              <a:rPr lang="en-US" sz="2000" dirty="0"/>
              <a:t>- 9: Development Environment Setup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2000" dirty="0"/>
              <a:t>Week 10 - 14: Development – XML Layout Designs and Navigation </a:t>
            </a:r>
            <a:br>
              <a:rPr lang="en-US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A0407-5D99-3B30-7CD5-8EB035AF5675}"/>
              </a:ext>
            </a:extLst>
          </p:cNvPr>
          <p:cNvSpPr txBox="1"/>
          <p:nvPr/>
        </p:nvSpPr>
        <p:spPr>
          <a:xfrm>
            <a:off x="10887959" y="6438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8808302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B27ED5-3011-9974-E39C-902201FDD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7504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latin typeface="+mn-lt"/>
              </a:rPr>
              <a:t>Work Completed – Wireframes Design and Creation</a:t>
            </a:r>
          </a:p>
        </p:txBody>
      </p:sp>
      <p:pic>
        <p:nvPicPr>
          <p:cNvPr id="5" name="Content Placeholder 4" descr="A screenshot of a login form&#10;&#10;Description automatically generated">
            <a:extLst>
              <a:ext uri="{FF2B5EF4-FFF2-40B4-BE49-F238E27FC236}">
                <a16:creationId xmlns:a16="http://schemas.microsoft.com/office/drawing/2014/main" id="{23AFCC14-4623-9F9B-EF3A-99431B16A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9" y="1535928"/>
            <a:ext cx="2036683" cy="4525963"/>
          </a:xfr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0E93C1-4707-9C40-58E6-4F15CB04F49B}"/>
              </a:ext>
            </a:extLst>
          </p:cNvPr>
          <p:cNvSpPr txBox="1"/>
          <p:nvPr/>
        </p:nvSpPr>
        <p:spPr>
          <a:xfrm flipH="1">
            <a:off x="1226347" y="6167321"/>
            <a:ext cx="1519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Login Screen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EFC89119-04DD-FD06-2921-BD1F0DEFD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482" y="1370504"/>
            <a:ext cx="2036683" cy="46702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148E90-04F6-7B20-AB56-0A9DF786FDC0}"/>
              </a:ext>
            </a:extLst>
          </p:cNvPr>
          <p:cNvSpPr txBox="1"/>
          <p:nvPr/>
        </p:nvSpPr>
        <p:spPr>
          <a:xfrm flipH="1">
            <a:off x="6096000" y="6167321"/>
            <a:ext cx="2494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Departments Screen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30CB8-18C9-6112-B063-FDC145E520D2}"/>
              </a:ext>
            </a:extLst>
          </p:cNvPr>
          <p:cNvSpPr/>
          <p:nvPr/>
        </p:nvSpPr>
        <p:spPr>
          <a:xfrm>
            <a:off x="1017346" y="3584932"/>
            <a:ext cx="1986908" cy="551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679B44-8805-5563-6C2E-0D1724D564BA}"/>
              </a:ext>
            </a:extLst>
          </p:cNvPr>
          <p:cNvCxnSpPr>
            <a:stCxn id="9" idx="3"/>
          </p:cNvCxnSpPr>
          <p:nvPr/>
        </p:nvCxnSpPr>
        <p:spPr>
          <a:xfrm>
            <a:off x="3004254" y="3860464"/>
            <a:ext cx="1013039" cy="8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645E14-982C-7916-FEF1-1B2001367929}"/>
              </a:ext>
            </a:extLst>
          </p:cNvPr>
          <p:cNvSpPr txBox="1"/>
          <p:nvPr/>
        </p:nvSpPr>
        <p:spPr>
          <a:xfrm>
            <a:off x="4017293" y="3629630"/>
            <a:ext cx="188722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Text fields to enter </a:t>
            </a:r>
            <a:r>
              <a:rPr lang="en-US" sz="1200" b="1" dirty="0"/>
              <a:t>Username</a:t>
            </a:r>
            <a:r>
              <a:rPr lang="en-US" sz="1200" dirty="0"/>
              <a:t> and </a:t>
            </a:r>
            <a:r>
              <a:rPr lang="en-US" sz="1200" b="1" dirty="0"/>
              <a:t>Password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760EDE-EBB0-37BA-2994-28A4576C8E30}"/>
              </a:ext>
            </a:extLst>
          </p:cNvPr>
          <p:cNvSpPr/>
          <p:nvPr/>
        </p:nvSpPr>
        <p:spPr>
          <a:xfrm>
            <a:off x="1737360" y="4339244"/>
            <a:ext cx="569422" cy="220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A88FAE-14EB-5694-A266-182B4263721C}"/>
              </a:ext>
            </a:extLst>
          </p:cNvPr>
          <p:cNvCxnSpPr/>
          <p:nvPr/>
        </p:nvCxnSpPr>
        <p:spPr>
          <a:xfrm>
            <a:off x="2022070" y="4559531"/>
            <a:ext cx="0" cy="2909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7B05F9-E15A-A20E-AC4D-6C79B5CAFA93}"/>
              </a:ext>
            </a:extLst>
          </p:cNvPr>
          <p:cNvCxnSpPr/>
          <p:nvPr/>
        </p:nvCxnSpPr>
        <p:spPr>
          <a:xfrm>
            <a:off x="2022070" y="4850459"/>
            <a:ext cx="1944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ABCD8B-3E12-4782-0BAA-F1DC7E635045}"/>
              </a:ext>
            </a:extLst>
          </p:cNvPr>
          <p:cNvSpPr txBox="1"/>
          <p:nvPr/>
        </p:nvSpPr>
        <p:spPr>
          <a:xfrm>
            <a:off x="3966163" y="4538582"/>
            <a:ext cx="203668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Sign in </a:t>
            </a:r>
            <a:r>
              <a:rPr lang="en-US" sz="1200" dirty="0"/>
              <a:t>Button: Validates Credentials and takes to departments screen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B54EE4-77B8-FEB4-7F98-0C2A12E4A774}"/>
              </a:ext>
            </a:extLst>
          </p:cNvPr>
          <p:cNvSpPr/>
          <p:nvPr/>
        </p:nvSpPr>
        <p:spPr>
          <a:xfrm>
            <a:off x="7881538" y="1864196"/>
            <a:ext cx="401156" cy="188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C9D6CC-2469-C915-838A-0D6FF7355F50}"/>
              </a:ext>
            </a:extLst>
          </p:cNvPr>
          <p:cNvCxnSpPr/>
          <p:nvPr/>
        </p:nvCxnSpPr>
        <p:spPr>
          <a:xfrm>
            <a:off x="4909127" y="1173018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BB6BDD-4048-6E2F-84D8-18A92F26855A}"/>
              </a:ext>
            </a:extLst>
          </p:cNvPr>
          <p:cNvCxnSpPr>
            <a:stCxn id="16" idx="3"/>
          </p:cNvCxnSpPr>
          <p:nvPr/>
        </p:nvCxnSpPr>
        <p:spPr>
          <a:xfrm>
            <a:off x="8282694" y="1958586"/>
            <a:ext cx="1144072" cy="24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9" name="Picture 18" descr="A close-up of a sign&#10;&#10;Description automatically generated">
            <a:extLst>
              <a:ext uri="{FF2B5EF4-FFF2-40B4-BE49-F238E27FC236}">
                <a16:creationId xmlns:a16="http://schemas.microsoft.com/office/drawing/2014/main" id="{8DA627EE-6A9C-BCE8-57FB-7B7CB5B00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766" y="1535928"/>
            <a:ext cx="1671379" cy="8377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10E265E-B83A-9254-38DA-1F627640BEA2}"/>
              </a:ext>
            </a:extLst>
          </p:cNvPr>
          <p:cNvSpPr/>
          <p:nvPr/>
        </p:nvSpPr>
        <p:spPr>
          <a:xfrm>
            <a:off x="9572730" y="2023068"/>
            <a:ext cx="559358" cy="227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482D72-271D-B1BC-DA3E-2B88E68FF43C}"/>
              </a:ext>
            </a:extLst>
          </p:cNvPr>
          <p:cNvSpPr/>
          <p:nvPr/>
        </p:nvSpPr>
        <p:spPr>
          <a:xfrm>
            <a:off x="10410092" y="2023068"/>
            <a:ext cx="559358" cy="227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CFD22E-E29E-8537-B422-1751AE171901}"/>
              </a:ext>
            </a:extLst>
          </p:cNvPr>
          <p:cNvCxnSpPr>
            <a:stCxn id="20" idx="2"/>
          </p:cNvCxnSpPr>
          <p:nvPr/>
        </p:nvCxnSpPr>
        <p:spPr>
          <a:xfrm flipH="1">
            <a:off x="9847385" y="2250831"/>
            <a:ext cx="5024" cy="609969"/>
          </a:xfrm>
          <a:prstGeom prst="line">
            <a:avLst/>
          </a:prstGeom>
          <a:ln w="9525"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49F4F10-C19B-0E9C-711C-085968059B3D}"/>
              </a:ext>
            </a:extLst>
          </p:cNvPr>
          <p:cNvCxnSpPr>
            <a:stCxn id="21" idx="2"/>
          </p:cNvCxnSpPr>
          <p:nvPr/>
        </p:nvCxnSpPr>
        <p:spPr>
          <a:xfrm>
            <a:off x="10689771" y="2250831"/>
            <a:ext cx="1675" cy="609969"/>
          </a:xfrm>
          <a:prstGeom prst="line">
            <a:avLst/>
          </a:prstGeom>
          <a:ln w="9525"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ED5B7E-7949-FB99-7292-DBF40B9FF73A}"/>
              </a:ext>
            </a:extLst>
          </p:cNvPr>
          <p:cNvSpPr txBox="1"/>
          <p:nvPr/>
        </p:nvSpPr>
        <p:spPr>
          <a:xfrm>
            <a:off x="9245964" y="2860800"/>
            <a:ext cx="1056323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Stays on the same page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F68F8A-242F-1027-3627-C8F94E5BE181}"/>
              </a:ext>
            </a:extLst>
          </p:cNvPr>
          <p:cNvSpPr txBox="1"/>
          <p:nvPr/>
        </p:nvSpPr>
        <p:spPr>
          <a:xfrm>
            <a:off x="10363200" y="2860800"/>
            <a:ext cx="977348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Redirects to login screen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3FA7CA-B2E4-9823-9CA5-D076984B3ACE}"/>
              </a:ext>
            </a:extLst>
          </p:cNvPr>
          <p:cNvSpPr/>
          <p:nvPr/>
        </p:nvSpPr>
        <p:spPr>
          <a:xfrm>
            <a:off x="6412443" y="3681194"/>
            <a:ext cx="1786759" cy="2099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159F79-9E97-F99F-3D42-E084B792F7D8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8199202" y="4730941"/>
            <a:ext cx="117311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E6D412A-B214-5E66-4728-960300A349AA}"/>
              </a:ext>
            </a:extLst>
          </p:cNvPr>
          <p:cNvSpPr txBox="1"/>
          <p:nvPr/>
        </p:nvSpPr>
        <p:spPr>
          <a:xfrm flipH="1">
            <a:off x="9366728" y="4500109"/>
            <a:ext cx="1173109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View to select departments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E1B691-D228-771E-3B01-0650A9C13AAC}"/>
              </a:ext>
            </a:extLst>
          </p:cNvPr>
          <p:cNvSpPr txBox="1"/>
          <p:nvPr/>
        </p:nvSpPr>
        <p:spPr>
          <a:xfrm>
            <a:off x="10887959" y="6438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79680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5" grpId="0" animBg="1"/>
      <p:bldP spid="16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323718-048F-E9AB-5E06-A25151687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latin typeface="+mn-lt"/>
              </a:rPr>
              <a:t>Work Completed – Wireframes Design and Creation</a:t>
            </a:r>
          </a:p>
        </p:txBody>
      </p:sp>
      <p:pic>
        <p:nvPicPr>
          <p:cNvPr id="5" name="Content Placeholder 4" descr="Several images of people using computers&#10;&#10;Description automatically generated">
            <a:extLst>
              <a:ext uri="{FF2B5EF4-FFF2-40B4-BE49-F238E27FC236}">
                <a16:creationId xmlns:a16="http://schemas.microsoft.com/office/drawing/2014/main" id="{0A673143-9810-11CB-AEBA-6B8955122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04" y="1569718"/>
            <a:ext cx="2036683" cy="4525963"/>
          </a:xfrm>
          <a:ln>
            <a:solidFill>
              <a:schemeClr val="tx1"/>
            </a:solidFill>
          </a:ln>
        </p:spPr>
      </p:pic>
      <p:pic>
        <p:nvPicPr>
          <p:cNvPr id="6" name="Picture 5" descr="A diagram of a system&#10;&#10;Description automatically generated with medium confidence">
            <a:extLst>
              <a:ext uri="{FF2B5EF4-FFF2-40B4-BE49-F238E27FC236}">
                <a16:creationId xmlns:a16="http://schemas.microsoft.com/office/drawing/2014/main" id="{4DA1FC1B-AA4F-2A16-876B-A98A06B7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127" y="1569718"/>
            <a:ext cx="2036683" cy="45259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7B1357-9F1D-7548-DC42-1336A6649109}"/>
              </a:ext>
            </a:extLst>
          </p:cNvPr>
          <p:cNvSpPr txBox="1"/>
          <p:nvPr/>
        </p:nvSpPr>
        <p:spPr>
          <a:xfrm>
            <a:off x="997004" y="6155580"/>
            <a:ext cx="2036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Programs Screen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FC2CE-6080-F21B-D688-4996DD5E88F9}"/>
              </a:ext>
            </a:extLst>
          </p:cNvPr>
          <p:cNvSpPr txBox="1"/>
          <p:nvPr/>
        </p:nvSpPr>
        <p:spPr>
          <a:xfrm>
            <a:off x="6762853" y="6155580"/>
            <a:ext cx="1821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Courses Screen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FE2FAA-4531-8118-E4AC-8F47064E9FA1}"/>
              </a:ext>
            </a:extLst>
          </p:cNvPr>
          <p:cNvSpPr/>
          <p:nvPr/>
        </p:nvSpPr>
        <p:spPr>
          <a:xfrm>
            <a:off x="2633105" y="1990884"/>
            <a:ext cx="366983" cy="149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3C0A48-D39C-5443-AE50-422509AC3D36}"/>
              </a:ext>
            </a:extLst>
          </p:cNvPr>
          <p:cNvSpPr/>
          <p:nvPr/>
        </p:nvSpPr>
        <p:spPr>
          <a:xfrm>
            <a:off x="1097280" y="2268696"/>
            <a:ext cx="223024" cy="213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2EAD1D-86D8-6054-9757-501D7F950A40}"/>
              </a:ext>
            </a:extLst>
          </p:cNvPr>
          <p:cNvSpPr/>
          <p:nvPr/>
        </p:nvSpPr>
        <p:spPr>
          <a:xfrm>
            <a:off x="1097280" y="2867891"/>
            <a:ext cx="1859676" cy="3004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ECD125-92F9-F137-835E-58E9A21DC863}"/>
              </a:ext>
            </a:extLst>
          </p:cNvPr>
          <p:cNvSpPr/>
          <p:nvPr/>
        </p:nvSpPr>
        <p:spPr>
          <a:xfrm>
            <a:off x="6716846" y="2268696"/>
            <a:ext cx="243589" cy="213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8C77B-6C4A-A813-2678-2145132D4C83}"/>
              </a:ext>
            </a:extLst>
          </p:cNvPr>
          <p:cNvSpPr/>
          <p:nvPr/>
        </p:nvSpPr>
        <p:spPr>
          <a:xfrm>
            <a:off x="8271164" y="1990884"/>
            <a:ext cx="374072" cy="149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055FCB-8E0F-33C4-6CE8-4744E339666A}"/>
              </a:ext>
            </a:extLst>
          </p:cNvPr>
          <p:cNvSpPr/>
          <p:nvPr/>
        </p:nvSpPr>
        <p:spPr>
          <a:xfrm>
            <a:off x="6561117" y="3069771"/>
            <a:ext cx="2321626" cy="2612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4ECA05-799F-B1D6-8136-0D7317824FBF}"/>
              </a:ext>
            </a:extLst>
          </p:cNvPr>
          <p:cNvCxnSpPr>
            <a:stCxn id="10" idx="2"/>
          </p:cNvCxnSpPr>
          <p:nvPr/>
        </p:nvCxnSpPr>
        <p:spPr>
          <a:xfrm>
            <a:off x="1208792" y="2482673"/>
            <a:ext cx="0" cy="13320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3222BB-52A6-09F3-E32F-02D89F67CEA0}"/>
              </a:ext>
            </a:extLst>
          </p:cNvPr>
          <p:cNvCxnSpPr/>
          <p:nvPr/>
        </p:nvCxnSpPr>
        <p:spPr>
          <a:xfrm>
            <a:off x="1208792" y="2627453"/>
            <a:ext cx="242565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2358FA5-2EA5-46AF-89A4-6990BF208907}"/>
              </a:ext>
            </a:extLst>
          </p:cNvPr>
          <p:cNvSpPr txBox="1"/>
          <p:nvPr/>
        </p:nvSpPr>
        <p:spPr>
          <a:xfrm>
            <a:off x="3633410" y="2406226"/>
            <a:ext cx="1308334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Redirects user to previous screen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50BFDB-B94F-A670-DB22-15AAD5EC16E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963478" y="2375685"/>
            <a:ext cx="7533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0FBE4C-7494-3CFF-6D77-3DCCBD37AEB7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941744" y="2627453"/>
            <a:ext cx="1021734" cy="96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E25055-5336-F97E-011C-0D0A6ED21A71}"/>
              </a:ext>
            </a:extLst>
          </p:cNvPr>
          <p:cNvCxnSpPr>
            <a:cxnSpLocks/>
          </p:cNvCxnSpPr>
          <p:nvPr/>
        </p:nvCxnSpPr>
        <p:spPr>
          <a:xfrm>
            <a:off x="5963478" y="2367256"/>
            <a:ext cx="0" cy="26980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C1B9B8-B462-D40C-BFEC-7C60C14F01B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956956" y="4370120"/>
            <a:ext cx="9306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7B755E-E85D-A361-D967-FCE90BB2DCB4}"/>
              </a:ext>
            </a:extLst>
          </p:cNvPr>
          <p:cNvSpPr txBox="1"/>
          <p:nvPr/>
        </p:nvSpPr>
        <p:spPr>
          <a:xfrm flipH="1">
            <a:off x="3887568" y="4139286"/>
            <a:ext cx="1054175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View to select Program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AF896AF-0381-EA42-517F-33813856BBA3}"/>
              </a:ext>
            </a:extLst>
          </p:cNvPr>
          <p:cNvCxnSpPr>
            <a:cxnSpLocks/>
          </p:cNvCxnSpPr>
          <p:nvPr/>
        </p:nvCxnSpPr>
        <p:spPr>
          <a:xfrm>
            <a:off x="8882743" y="4370120"/>
            <a:ext cx="9306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1DE307B-59F4-99A8-A6A0-94A2B2E85129}"/>
              </a:ext>
            </a:extLst>
          </p:cNvPr>
          <p:cNvSpPr txBox="1"/>
          <p:nvPr/>
        </p:nvSpPr>
        <p:spPr>
          <a:xfrm flipH="1">
            <a:off x="9813355" y="4139286"/>
            <a:ext cx="1054175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View to select Course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5C6D8A-F411-1FF5-DBC5-C139BA52AEB1}"/>
              </a:ext>
            </a:extLst>
          </p:cNvPr>
          <p:cNvSpPr txBox="1"/>
          <p:nvPr/>
        </p:nvSpPr>
        <p:spPr>
          <a:xfrm>
            <a:off x="10887959" y="6438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2584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22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B8295C-0292-3FA2-AF27-AA949B120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Work Completed - </a:t>
            </a:r>
            <a:r>
              <a:rPr lang="en-US" sz="3600" b="1" dirty="0">
                <a:solidFill>
                  <a:schemeClr val="tx1"/>
                </a:solidFill>
              </a:rPr>
              <a:t>Navigation for Wireframes</a:t>
            </a:r>
            <a:endParaRPr lang="en-US" sz="3600" b="1" dirty="0"/>
          </a:p>
        </p:txBody>
      </p:sp>
      <p:pic>
        <p:nvPicPr>
          <p:cNvPr id="5" name="rpreplay-final1696961074_IW8YLFuM">
            <a:hlinkClick r:id="" action="ppaction://media"/>
            <a:extLst>
              <a:ext uri="{FF2B5EF4-FFF2-40B4-BE49-F238E27FC236}">
                <a16:creationId xmlns:a16="http://schemas.microsoft.com/office/drawing/2014/main" id="{91C8391B-C102-F65C-860E-DFC9D35104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0007" y="1263112"/>
            <a:ext cx="2630568" cy="5424407"/>
          </a:xfr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280327-3CB9-AD32-EB9D-FB6EB1203218}"/>
              </a:ext>
            </a:extLst>
          </p:cNvPr>
          <p:cNvSpPr txBox="1"/>
          <p:nvPr/>
        </p:nvSpPr>
        <p:spPr>
          <a:xfrm>
            <a:off x="10887959" y="6438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74310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E4CF98-B4A8-5B56-A383-3CD3BA406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latin typeface="+mn-lt"/>
              </a:rPr>
              <a:t>Work Completed - </a:t>
            </a:r>
            <a:r>
              <a:rPr lang="en-US" sz="3600" b="1" dirty="0">
                <a:solidFill>
                  <a:schemeClr val="tx1"/>
                </a:solidFill>
                <a:latin typeface="+mn-lt"/>
              </a:rPr>
              <a:t>Research into Development Environment Setup</a:t>
            </a:r>
            <a:endParaRPr lang="en-US" sz="3600" b="1" dirty="0">
              <a:latin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3EB6F7-B01B-4434-371B-8211DC9D6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83161"/>
          </a:xfrm>
        </p:spPr>
        <p:txBody>
          <a:bodyPr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374151"/>
                </a:solidFill>
                <a:effectLst/>
              </a:rPr>
              <a:t>Branch Workflow:</a:t>
            </a:r>
            <a:endParaRPr lang="en-US" sz="2000" b="0" i="0" dirty="0">
              <a:solidFill>
                <a:srgbClr val="374151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solidFill>
                  <a:srgbClr val="374151"/>
                </a:solidFill>
                <a:effectLst/>
              </a:rPr>
              <a:t>Create two main branches - </a:t>
            </a:r>
            <a:r>
              <a:rPr lang="en-US" sz="2000" b="1" i="0" dirty="0">
                <a:solidFill>
                  <a:srgbClr val="374151"/>
                </a:solidFill>
                <a:effectLst/>
              </a:rPr>
              <a:t>master</a:t>
            </a:r>
            <a:r>
              <a:rPr lang="en-US" sz="2000" b="0" i="0" dirty="0">
                <a:solidFill>
                  <a:srgbClr val="374151"/>
                </a:solidFill>
                <a:effectLst/>
              </a:rPr>
              <a:t> and </a:t>
            </a:r>
            <a:r>
              <a:rPr lang="en-US" sz="2000" b="1" i="0" dirty="0">
                <a:solidFill>
                  <a:srgbClr val="374151"/>
                </a:solidFill>
                <a:effectLst/>
              </a:rPr>
              <a:t>development</a:t>
            </a:r>
            <a:r>
              <a:rPr lang="en-US" sz="2000" b="0" i="0" dirty="0">
                <a:solidFill>
                  <a:srgbClr val="374151"/>
                </a:solidFill>
                <a:effectLst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solidFill>
                  <a:srgbClr val="374151"/>
                </a:solidFill>
                <a:effectLst/>
              </a:rPr>
              <a:t>Team members create </a:t>
            </a:r>
            <a:r>
              <a:rPr lang="en-US" sz="2000" b="1" i="0" dirty="0">
                <a:solidFill>
                  <a:srgbClr val="374151"/>
                </a:solidFill>
                <a:effectLst/>
              </a:rPr>
              <a:t>feature branches</a:t>
            </a:r>
            <a:r>
              <a:rPr lang="en-US" sz="2000" b="0" i="0" dirty="0">
                <a:solidFill>
                  <a:srgbClr val="374151"/>
                </a:solidFill>
                <a:effectLst/>
              </a:rPr>
              <a:t> from </a:t>
            </a:r>
            <a:r>
              <a:rPr lang="en-US" sz="2000" b="1" i="0" dirty="0">
                <a:solidFill>
                  <a:srgbClr val="374151"/>
                </a:solidFill>
                <a:effectLst/>
              </a:rPr>
              <a:t>development</a:t>
            </a:r>
            <a:r>
              <a:rPr lang="en-US" sz="2000" b="0" i="0" dirty="0">
                <a:solidFill>
                  <a:srgbClr val="374151"/>
                </a:solidFill>
                <a:effectLst/>
              </a:rPr>
              <a:t> for their work.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solidFill>
                  <a:srgbClr val="374151"/>
                </a:solidFill>
                <a:effectLst/>
              </a:rPr>
              <a:t>Work is done in these feature branches to isolate changes.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374151"/>
                </a:solidFill>
                <a:effectLst/>
              </a:rPr>
              <a:t>Collaboration and Review:</a:t>
            </a:r>
            <a:endParaRPr lang="en-US" sz="2000" b="0" i="0" dirty="0">
              <a:solidFill>
                <a:srgbClr val="374151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solidFill>
                  <a:srgbClr val="374151"/>
                </a:solidFill>
                <a:effectLst/>
              </a:rPr>
              <a:t>After completing work, initiate a </a:t>
            </a:r>
            <a:r>
              <a:rPr lang="en-US" sz="2000" b="1" i="0" dirty="0">
                <a:solidFill>
                  <a:srgbClr val="374151"/>
                </a:solidFill>
                <a:effectLst/>
              </a:rPr>
              <a:t>merge request</a:t>
            </a:r>
            <a:r>
              <a:rPr lang="en-US" sz="2000" b="0" i="0" dirty="0">
                <a:solidFill>
                  <a:srgbClr val="374151"/>
                </a:solidFill>
                <a:effectLst/>
              </a:rPr>
              <a:t> from the feature branch to </a:t>
            </a:r>
            <a:r>
              <a:rPr lang="en-US" sz="2000" b="1" i="0" dirty="0">
                <a:solidFill>
                  <a:srgbClr val="374151"/>
                </a:solidFill>
                <a:effectLst/>
              </a:rPr>
              <a:t>development</a:t>
            </a:r>
            <a:r>
              <a:rPr lang="en-US" sz="2000" b="0" i="0" dirty="0">
                <a:solidFill>
                  <a:srgbClr val="374151"/>
                </a:solidFill>
                <a:effectLst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solidFill>
                  <a:srgbClr val="374151"/>
                </a:solidFill>
                <a:effectLst/>
              </a:rPr>
              <a:t>Team reviews changes, ensuring code quality and functionality.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solidFill>
                  <a:srgbClr val="374151"/>
                </a:solidFill>
                <a:effectLst/>
              </a:rPr>
              <a:t>If approved, merge into </a:t>
            </a:r>
            <a:r>
              <a:rPr lang="en-US" sz="2000" b="1" i="0" dirty="0">
                <a:solidFill>
                  <a:srgbClr val="374151"/>
                </a:solidFill>
                <a:effectLst/>
              </a:rPr>
              <a:t>development</a:t>
            </a:r>
            <a:r>
              <a:rPr lang="en-US" sz="2000" b="0" i="0" dirty="0">
                <a:solidFill>
                  <a:srgbClr val="374151"/>
                </a:solidFill>
                <a:effectLst/>
              </a:rPr>
              <a:t>; else, iterate on improvements.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374151"/>
                </a:solidFill>
                <a:effectLst/>
              </a:rPr>
              <a:t>Stable Releases:</a:t>
            </a:r>
            <a:endParaRPr lang="en-US" sz="2000" b="0" i="0" dirty="0">
              <a:solidFill>
                <a:srgbClr val="374151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solidFill>
                  <a:srgbClr val="374151"/>
                </a:solidFill>
                <a:effectLst/>
              </a:rPr>
              <a:t>Periodically merge </a:t>
            </a:r>
            <a:r>
              <a:rPr lang="en-US" sz="2000" b="1" i="0" dirty="0">
                <a:solidFill>
                  <a:srgbClr val="374151"/>
                </a:solidFill>
                <a:effectLst/>
              </a:rPr>
              <a:t>development</a:t>
            </a:r>
            <a:r>
              <a:rPr lang="en-US" sz="2000" b="0" i="0" dirty="0">
                <a:solidFill>
                  <a:srgbClr val="374151"/>
                </a:solidFill>
                <a:effectLst/>
              </a:rPr>
              <a:t> into </a:t>
            </a:r>
            <a:r>
              <a:rPr lang="en-US" sz="2000" b="1" i="0" dirty="0">
                <a:solidFill>
                  <a:srgbClr val="374151"/>
                </a:solidFill>
                <a:effectLst/>
              </a:rPr>
              <a:t>master</a:t>
            </a:r>
            <a:r>
              <a:rPr lang="en-US" sz="2000" b="0" i="0" dirty="0">
                <a:solidFill>
                  <a:srgbClr val="374151"/>
                </a:solidFill>
                <a:effectLst/>
              </a:rPr>
              <a:t> to create stable releases.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FDF54-BF55-1D66-8590-F4FC05F78972}"/>
              </a:ext>
            </a:extLst>
          </p:cNvPr>
          <p:cNvSpPr txBox="1"/>
          <p:nvPr/>
        </p:nvSpPr>
        <p:spPr>
          <a:xfrm>
            <a:off x="10887959" y="6438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0770786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5D3C88-4FD3-E88D-4016-492C9F49F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latin typeface="+mn-lt"/>
              </a:rPr>
              <a:t>Work Completed - </a:t>
            </a:r>
            <a:r>
              <a:rPr lang="en-US" sz="3600" b="1" dirty="0">
                <a:solidFill>
                  <a:schemeClr val="tx1"/>
                </a:solidFill>
                <a:latin typeface="+mn-lt"/>
              </a:rPr>
              <a:t>Research into Development Environment Setup</a:t>
            </a:r>
            <a:endParaRPr lang="en-US" sz="3600" b="1" dirty="0">
              <a:latin typeface="+mn-lt"/>
            </a:endParaRPr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438CB445-1B23-03C1-B83C-2E2854A0F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764" y="1552431"/>
            <a:ext cx="6919730" cy="4377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839C0A-AB25-4013-6561-42F378AAB225}"/>
              </a:ext>
            </a:extLst>
          </p:cNvPr>
          <p:cNvSpPr/>
          <p:nvPr/>
        </p:nvSpPr>
        <p:spPr>
          <a:xfrm>
            <a:off x="4679796" y="4176074"/>
            <a:ext cx="1626736" cy="4850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4BA38D-590E-23EB-294B-0EEBF2E2253E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flipH="1">
            <a:off x="3321111" y="4418588"/>
            <a:ext cx="1358685" cy="1168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DEBBEC-FA3E-A494-3C2B-6B7E500CF3CF}"/>
              </a:ext>
            </a:extLst>
          </p:cNvPr>
          <p:cNvSpPr txBox="1"/>
          <p:nvPr/>
        </p:nvSpPr>
        <p:spPr>
          <a:xfrm flipH="1">
            <a:off x="609600" y="4199437"/>
            <a:ext cx="2711511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Branch ‘main’ : Source code hosting.</a:t>
            </a:r>
          </a:p>
          <a:p>
            <a:r>
              <a:rPr lang="en-US" sz="1200" dirty="0"/>
              <a:t>Branch ‘dev’: Branch for development.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64E2D3-5182-2ABF-A966-4E4B0033A881}"/>
              </a:ext>
            </a:extLst>
          </p:cNvPr>
          <p:cNvSpPr txBox="1"/>
          <p:nvPr/>
        </p:nvSpPr>
        <p:spPr>
          <a:xfrm>
            <a:off x="10887959" y="6438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47114528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1049</Words>
  <Application>Microsoft Office PowerPoint</Application>
  <PresentationFormat>Widescreen</PresentationFormat>
  <Paragraphs>169</Paragraphs>
  <Slides>18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Contents</vt:lpstr>
      <vt:lpstr>PowerPoint Presentation</vt:lpstr>
      <vt:lpstr>Work Completed – Defining Scope and Objectives</vt:lpstr>
      <vt:lpstr>Work Completed – Wireframes Design and Creation</vt:lpstr>
      <vt:lpstr>Work Completed – Wireframes Design and Creation</vt:lpstr>
      <vt:lpstr>Work Completed - Navigation for Wireframes</vt:lpstr>
      <vt:lpstr>Work Completed - Research into Development Environment Setup</vt:lpstr>
      <vt:lpstr>Work Completed - Research into Development Environment Setup</vt:lpstr>
      <vt:lpstr>Work Completed – System Architecture</vt:lpstr>
      <vt:lpstr>Work Completed – System Architecture</vt:lpstr>
      <vt:lpstr>Work Completed – Login Layout</vt:lpstr>
      <vt:lpstr>Work Completed – Java Implementation</vt:lpstr>
      <vt:lpstr>Work Completed – XML Layout</vt:lpstr>
      <vt:lpstr>Contribution</vt:lpstr>
      <vt:lpstr>Contribution</vt:lpstr>
      <vt:lpstr>Contribution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Kopparthi,Sai Dinesh</dc:creator>
  <cp:lastModifiedBy>Kopparthi,Sai Dinesh</cp:lastModifiedBy>
  <cp:revision>28</cp:revision>
  <dcterms:created xsi:type="dcterms:W3CDTF">2023-11-26T04:52:59Z</dcterms:created>
  <dcterms:modified xsi:type="dcterms:W3CDTF">2023-11-29T15:22:23Z</dcterms:modified>
</cp:coreProperties>
</file>